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3.12-->
<p:presentation xmlns:r="http://schemas.openxmlformats.org/officeDocument/2006/relationships" xmlns:a="http://schemas.openxmlformats.org/drawingml/2006/main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7556480" cy="9875520"/>
  <p:notesSz cx="9875520" cy="17556480"/>
  <p:embeddedFontLst>
    <p:embeddedFont>
      <p:font typeface="D2108bitB" panose="02020603020101020101"/>
      <p:regular r:id="rId21"/>
    </p:embeddedFont>
    <p:embeddedFont>
      <p:font typeface="D2108bitR" panose="02020603020101020101"/>
      <p:regular r:id="rId22"/>
    </p:embeddedFont>
    <p:embeddedFont>
      <p:font typeface="NanumBarunGothic" panose="02020603020101020101"/>
      <p:regular r:id="rId23"/>
    </p:embeddedFont>
    <p:embeddedFont>
      <p:font typeface="Noto Sans Regular" panose="020B0502040504020204"/>
      <p:regular r:id="rId24"/>
    </p:embeddedFont>
    <p:embeddedFont>
      <p:font typeface="NotoSansCJKKR-Regular" panose="020B0200000000000000"/>
      <p:regular r:id="rId25"/>
    </p:embeddedFont>
    <p:embeddedFont>
      <p:font typeface="NotoSansSymbols-Medium" panose="00000000000000000000"/>
      <p:regular r:id="rId26"/>
    </p:embeddedFont>
    <p:embeddedFont>
      <p:font typeface="NotoSansSymbols2-Regular" panose="020B0502040504020204"/>
      <p:regular r:id="rId27"/>
    </p:embeddedFont>
    <p:embeddedFont>
      <p:font typeface="NotoSansMath-Regular" panose="020B0502040504020204"/>
      <p:regular r:id="rId28"/>
    </p:embeddedFont>
  </p:embeddedFontLst>
  <p:custDataLst>
    <p:tags r:id="rId2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tags" Target="tags/tag1.xml" /><Relationship Id="rId21" Type="http://schemas.openxmlformats.org/officeDocument/2006/relationships/font" Target="fonts/font1.fntdata" /><Relationship Id="rId22" Type="http://schemas.openxmlformats.org/officeDocument/2006/relationships/font" Target="fonts/font2.fntdata" /><Relationship Id="rId23" Type="http://schemas.openxmlformats.org/officeDocument/2006/relationships/font" Target="fonts/font3.fntdata" /><Relationship Id="rId24" Type="http://schemas.openxmlformats.org/officeDocument/2006/relationships/font" Target="fonts/font4.fntdata" /><Relationship Id="rId25" Type="http://schemas.openxmlformats.org/officeDocument/2006/relationships/font" Target="fonts/font5.fntdata" /><Relationship Id="rId26" Type="http://schemas.openxmlformats.org/officeDocument/2006/relationships/font" Target="fonts/font6.fntdata" /><Relationship Id="rId27" Type="http://schemas.openxmlformats.org/officeDocument/2006/relationships/font" Target="fonts/font7.fntdata" /><Relationship Id="rId28" Type="http://schemas.openxmlformats.org/officeDocument/2006/relationships/font" Target="fonts/font8.fntdata" /><Relationship Id="rId29" Type="http://schemas.openxmlformats.org/officeDocument/2006/relationships/presProps" Target="presProps.xml" /><Relationship Id="rId3" Type="http://schemas.openxmlformats.org/officeDocument/2006/relationships/slide" Target="slides/slide1.xml" /><Relationship Id="rId30" Type="http://schemas.openxmlformats.org/officeDocument/2006/relationships/viewProps" Target="viewProps.xml" /><Relationship Id="rId31" Type="http://schemas.openxmlformats.org/officeDocument/2006/relationships/theme" Target="theme/theme1.xml" /><Relationship Id="rId32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Relationship Id="rId4" Type="http://schemas.openxmlformats.org/officeDocument/2006/relationships/image" Target="../media/image2.png" /><Relationship Id="rId5" Type="http://schemas.openxmlformats.org/officeDocument/2006/relationships/image" Target="../media/image3.png" /><Relationship Id="rId6" Type="http://schemas.openxmlformats.org/officeDocument/2006/relationships/image" Target="../media/image4.png" /><Relationship Id="rId7" Type="http://schemas.openxmlformats.org/officeDocument/2006/relationships/image" Target="../media/image5.png" /><Relationship Id="rId8" Type="http://schemas.openxmlformats.org/officeDocument/2006/relationships/image" Target="../media/image6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94.png" /><Relationship Id="rId11" Type="http://schemas.openxmlformats.org/officeDocument/2006/relationships/image" Target="../media/image95.png" /><Relationship Id="rId12" Type="http://schemas.openxmlformats.org/officeDocument/2006/relationships/image" Target="../media/image96.png" /><Relationship Id="rId13" Type="http://schemas.openxmlformats.org/officeDocument/2006/relationships/image" Target="../media/image97.png" /><Relationship Id="rId14" Type="http://schemas.openxmlformats.org/officeDocument/2006/relationships/image" Target="../media/image98.png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87.png" /><Relationship Id="rId4" Type="http://schemas.openxmlformats.org/officeDocument/2006/relationships/image" Target="../media/image88.png" /><Relationship Id="rId5" Type="http://schemas.openxmlformats.org/officeDocument/2006/relationships/image" Target="../media/image89.png" /><Relationship Id="rId6" Type="http://schemas.openxmlformats.org/officeDocument/2006/relationships/image" Target="../media/image90.png" /><Relationship Id="rId7" Type="http://schemas.openxmlformats.org/officeDocument/2006/relationships/image" Target="../media/image91.png" /><Relationship Id="rId8" Type="http://schemas.openxmlformats.org/officeDocument/2006/relationships/image" Target="../media/image92.png" /><Relationship Id="rId9" Type="http://schemas.openxmlformats.org/officeDocument/2006/relationships/image" Target="../media/image93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06.png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99.png" /><Relationship Id="rId4" Type="http://schemas.openxmlformats.org/officeDocument/2006/relationships/image" Target="../media/image100.png" /><Relationship Id="rId5" Type="http://schemas.openxmlformats.org/officeDocument/2006/relationships/image" Target="../media/image101.png" /><Relationship Id="rId6" Type="http://schemas.openxmlformats.org/officeDocument/2006/relationships/image" Target="../media/image102.png" /><Relationship Id="rId7" Type="http://schemas.openxmlformats.org/officeDocument/2006/relationships/image" Target="../media/image103.png" /><Relationship Id="rId8" Type="http://schemas.openxmlformats.org/officeDocument/2006/relationships/image" Target="../media/image104.png" /><Relationship Id="rId9" Type="http://schemas.openxmlformats.org/officeDocument/2006/relationships/image" Target="../media/image105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07.png" /><Relationship Id="rId4" Type="http://schemas.openxmlformats.org/officeDocument/2006/relationships/image" Target="../media/image108.png" /><Relationship Id="rId5" Type="http://schemas.openxmlformats.org/officeDocument/2006/relationships/image" Target="../media/image109.png" /><Relationship Id="rId6" Type="http://schemas.openxmlformats.org/officeDocument/2006/relationships/image" Target="../media/image110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11.png" /><Relationship Id="rId4" Type="http://schemas.openxmlformats.org/officeDocument/2006/relationships/image" Target="../media/image112.png" /><Relationship Id="rId5" Type="http://schemas.openxmlformats.org/officeDocument/2006/relationships/image" Target="../media/image113.png" /><Relationship Id="rId6" Type="http://schemas.openxmlformats.org/officeDocument/2006/relationships/image" Target="../media/image114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15.png" /><Relationship Id="rId4" Type="http://schemas.openxmlformats.org/officeDocument/2006/relationships/image" Target="../media/image116.png" /><Relationship Id="rId5" Type="http://schemas.openxmlformats.org/officeDocument/2006/relationships/image" Target="../media/image117.png" /><Relationship Id="rId6" Type="http://schemas.openxmlformats.org/officeDocument/2006/relationships/image" Target="../media/image118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19.png" /><Relationship Id="rId4" Type="http://schemas.openxmlformats.org/officeDocument/2006/relationships/image" Target="../media/image120.png" /><Relationship Id="rId5" Type="http://schemas.openxmlformats.org/officeDocument/2006/relationships/image" Target="../media/image121.png" /><Relationship Id="rId6" Type="http://schemas.openxmlformats.org/officeDocument/2006/relationships/image" Target="../media/image122.png" /><Relationship Id="rId7" Type="http://schemas.openxmlformats.org/officeDocument/2006/relationships/image" Target="../media/image123.png" /><Relationship Id="rId8" Type="http://schemas.openxmlformats.org/officeDocument/2006/relationships/image" Target="../media/image124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25.png" /><Relationship Id="rId4" Type="http://schemas.openxmlformats.org/officeDocument/2006/relationships/image" Target="../media/image126.png" /><Relationship Id="rId5" Type="http://schemas.openxmlformats.org/officeDocument/2006/relationships/image" Target="../media/image127.png" /><Relationship Id="rId6" Type="http://schemas.openxmlformats.org/officeDocument/2006/relationships/image" Target="../media/image128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29.png" /><Relationship Id="rId4" Type="http://schemas.openxmlformats.org/officeDocument/2006/relationships/image" Target="../media/image130.png" /><Relationship Id="rId5" Type="http://schemas.openxmlformats.org/officeDocument/2006/relationships/image" Target="../media/image131.png" /><Relationship Id="rId6" Type="http://schemas.openxmlformats.org/officeDocument/2006/relationships/image" Target="../media/image132.png" /><Relationship Id="rId7" Type="http://schemas.openxmlformats.org/officeDocument/2006/relationships/image" Target="../media/image133.png" /><Relationship Id="rId8" Type="http://schemas.openxmlformats.org/officeDocument/2006/relationships/image" Target="../media/image134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14.png" /><Relationship Id="rId11" Type="http://schemas.openxmlformats.org/officeDocument/2006/relationships/image" Target="../media/image15.png" /><Relationship Id="rId12" Type="http://schemas.openxmlformats.org/officeDocument/2006/relationships/image" Target="../media/image16.png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Relationship Id="rId7" Type="http://schemas.openxmlformats.org/officeDocument/2006/relationships/image" Target="../media/image11.png" /><Relationship Id="rId8" Type="http://schemas.openxmlformats.org/officeDocument/2006/relationships/image" Target="../media/image12.png" /><Relationship Id="rId9" Type="http://schemas.openxmlformats.org/officeDocument/2006/relationships/image" Target="../media/image13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24.png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7.png" /><Relationship Id="rId4" Type="http://schemas.openxmlformats.org/officeDocument/2006/relationships/image" Target="../media/image18.png" /><Relationship Id="rId5" Type="http://schemas.openxmlformats.org/officeDocument/2006/relationships/image" Target="../media/image19.png" /><Relationship Id="rId6" Type="http://schemas.openxmlformats.org/officeDocument/2006/relationships/image" Target="../media/image20.png" /><Relationship Id="rId7" Type="http://schemas.openxmlformats.org/officeDocument/2006/relationships/image" Target="../media/image21.png" /><Relationship Id="rId8" Type="http://schemas.openxmlformats.org/officeDocument/2006/relationships/image" Target="../media/image22.png" /><Relationship Id="rId9" Type="http://schemas.openxmlformats.org/officeDocument/2006/relationships/image" Target="../media/image2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32.png" /><Relationship Id="rId11" Type="http://schemas.openxmlformats.org/officeDocument/2006/relationships/image" Target="../media/image33.png" /><Relationship Id="rId12" Type="http://schemas.openxmlformats.org/officeDocument/2006/relationships/image" Target="../media/image34.png" /><Relationship Id="rId13" Type="http://schemas.openxmlformats.org/officeDocument/2006/relationships/image" Target="../media/image35.png" /><Relationship Id="rId14" Type="http://schemas.openxmlformats.org/officeDocument/2006/relationships/image" Target="../media/image36.png" /><Relationship Id="rId15" Type="http://schemas.openxmlformats.org/officeDocument/2006/relationships/image" Target="../media/image37.png" /><Relationship Id="rId16" Type="http://schemas.openxmlformats.org/officeDocument/2006/relationships/image" Target="../media/image38.png" /><Relationship Id="rId17" Type="http://schemas.openxmlformats.org/officeDocument/2006/relationships/image" Target="../media/image39.png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5.png" /><Relationship Id="rId4" Type="http://schemas.openxmlformats.org/officeDocument/2006/relationships/image" Target="../media/image26.png" /><Relationship Id="rId5" Type="http://schemas.openxmlformats.org/officeDocument/2006/relationships/image" Target="../media/image27.png" /><Relationship Id="rId6" Type="http://schemas.openxmlformats.org/officeDocument/2006/relationships/image" Target="../media/image28.png" /><Relationship Id="rId7" Type="http://schemas.openxmlformats.org/officeDocument/2006/relationships/image" Target="../media/image29.png" /><Relationship Id="rId8" Type="http://schemas.openxmlformats.org/officeDocument/2006/relationships/image" Target="../media/image30.png" /><Relationship Id="rId9" Type="http://schemas.openxmlformats.org/officeDocument/2006/relationships/image" Target="../media/image31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40.png" /><Relationship Id="rId4" Type="http://schemas.openxmlformats.org/officeDocument/2006/relationships/image" Target="../media/image41.png" /><Relationship Id="rId5" Type="http://schemas.openxmlformats.org/officeDocument/2006/relationships/image" Target="../media/image42.png" /><Relationship Id="rId6" Type="http://schemas.openxmlformats.org/officeDocument/2006/relationships/image" Target="../media/image43.png" /><Relationship Id="rId7" Type="http://schemas.openxmlformats.org/officeDocument/2006/relationships/image" Target="../media/image44.png" /><Relationship Id="rId8" Type="http://schemas.openxmlformats.org/officeDocument/2006/relationships/image" Target="../media/image45.png" /><Relationship Id="rId9" Type="http://schemas.openxmlformats.org/officeDocument/2006/relationships/image" Target="../media/image46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47.png" /><Relationship Id="rId4" Type="http://schemas.openxmlformats.org/officeDocument/2006/relationships/image" Target="../media/image48.png" /><Relationship Id="rId5" Type="http://schemas.openxmlformats.org/officeDocument/2006/relationships/image" Target="../media/image49.png" /><Relationship Id="rId6" Type="http://schemas.openxmlformats.org/officeDocument/2006/relationships/image" Target="../media/image50.png" /><Relationship Id="rId7" Type="http://schemas.openxmlformats.org/officeDocument/2006/relationships/image" Target="../media/image5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59.png" /><Relationship Id="rId11" Type="http://schemas.openxmlformats.org/officeDocument/2006/relationships/image" Target="../media/image60.png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52.png" /><Relationship Id="rId4" Type="http://schemas.openxmlformats.org/officeDocument/2006/relationships/image" Target="../media/image53.png" /><Relationship Id="rId5" Type="http://schemas.openxmlformats.org/officeDocument/2006/relationships/image" Target="../media/image54.png" /><Relationship Id="rId6" Type="http://schemas.openxmlformats.org/officeDocument/2006/relationships/image" Target="../media/image55.png" /><Relationship Id="rId7" Type="http://schemas.openxmlformats.org/officeDocument/2006/relationships/image" Target="../media/image56.png" /><Relationship Id="rId8" Type="http://schemas.openxmlformats.org/officeDocument/2006/relationships/image" Target="../media/image57.png" /><Relationship Id="rId9" Type="http://schemas.openxmlformats.org/officeDocument/2006/relationships/image" Target="../media/image58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68.png" /><Relationship Id="rId11" Type="http://schemas.openxmlformats.org/officeDocument/2006/relationships/image" Target="../media/image69.png" /><Relationship Id="rId12" Type="http://schemas.openxmlformats.org/officeDocument/2006/relationships/image" Target="../media/image70.png" /><Relationship Id="rId13" Type="http://schemas.openxmlformats.org/officeDocument/2006/relationships/image" Target="../media/image71.png" /><Relationship Id="rId14" Type="http://schemas.openxmlformats.org/officeDocument/2006/relationships/image" Target="../media/image72.png" /><Relationship Id="rId15" Type="http://schemas.openxmlformats.org/officeDocument/2006/relationships/image" Target="../media/image73.png" /><Relationship Id="rId16" Type="http://schemas.openxmlformats.org/officeDocument/2006/relationships/image" Target="../media/image74.png" /><Relationship Id="rId17" Type="http://schemas.openxmlformats.org/officeDocument/2006/relationships/image" Target="../media/image75.png" /><Relationship Id="rId18" Type="http://schemas.openxmlformats.org/officeDocument/2006/relationships/image" Target="../media/image76.png" /><Relationship Id="rId19" Type="http://schemas.openxmlformats.org/officeDocument/2006/relationships/image" Target="../media/image77.png" /><Relationship Id="rId2" Type="http://schemas.openxmlformats.org/officeDocument/2006/relationships/notesSlide" Target="../notesSlides/notesSlide8.xml" /><Relationship Id="rId20" Type="http://schemas.openxmlformats.org/officeDocument/2006/relationships/image" Target="../media/image78.png" /><Relationship Id="rId21" Type="http://schemas.openxmlformats.org/officeDocument/2006/relationships/image" Target="../media/image79.png" /><Relationship Id="rId22" Type="http://schemas.openxmlformats.org/officeDocument/2006/relationships/image" Target="../media/image80.png" /><Relationship Id="rId3" Type="http://schemas.openxmlformats.org/officeDocument/2006/relationships/image" Target="../media/image61.png" /><Relationship Id="rId4" Type="http://schemas.openxmlformats.org/officeDocument/2006/relationships/image" Target="../media/image62.png" /><Relationship Id="rId5" Type="http://schemas.openxmlformats.org/officeDocument/2006/relationships/image" Target="../media/image63.png" /><Relationship Id="rId6" Type="http://schemas.openxmlformats.org/officeDocument/2006/relationships/image" Target="../media/image64.png" /><Relationship Id="rId7" Type="http://schemas.openxmlformats.org/officeDocument/2006/relationships/image" Target="../media/image65.png" /><Relationship Id="rId8" Type="http://schemas.openxmlformats.org/officeDocument/2006/relationships/image" Target="../media/image66.png" /><Relationship Id="rId9" Type="http://schemas.openxmlformats.org/officeDocument/2006/relationships/image" Target="../media/image6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81.png" /><Relationship Id="rId4" Type="http://schemas.openxmlformats.org/officeDocument/2006/relationships/image" Target="../media/image82.png" /><Relationship Id="rId5" Type="http://schemas.openxmlformats.org/officeDocument/2006/relationships/image" Target="../media/image83.png" /><Relationship Id="rId6" Type="http://schemas.openxmlformats.org/officeDocument/2006/relationships/image" Target="../media/image84.png" /><Relationship Id="rId7" Type="http://schemas.openxmlformats.org/officeDocument/2006/relationships/image" Target="../media/image85.png" /><Relationship Id="rId8" Type="http://schemas.openxmlformats.org/officeDocument/2006/relationships/image" Target="../media/image86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7132320"/>
            <a:ext cx="17556480" cy="2743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27432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758934" y="833819"/>
            <a:ext cx="2980515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GACHON UNIV. AI</a:t>
            </a:r>
            <a:endParaRPr lang="en-US" sz="252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14112" y="833819"/>
            <a:ext cx="4328112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20" kern="0" spc="-76">
                <a:solidFill>
                  <a:srgbClr val="FF29F2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&lt;PRESENTATION&gt;</a:t>
            </a:r>
            <a:endParaRPr lang="en-US" sz="2520"/>
          </a:p>
        </p:txBody>
      </p:sp>
      <p:sp>
        <p:nvSpPr>
          <p:cNvPr id="8" name="Text 2"/>
          <p:cNvSpPr/>
          <p:nvPr/>
        </p:nvSpPr>
        <p:spPr>
          <a:xfrm>
            <a:off x="12816745" y="833819"/>
            <a:ext cx="3359849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2P INSERT COIN</a:t>
            </a:r>
            <a:endParaRPr lang="en-US" sz="2520"/>
          </a:p>
        </p:txBody>
      </p:sp>
      <p:sp>
        <p:nvSpPr>
          <p:cNvPr id="9" name="Text 3"/>
          <p:cNvSpPr/>
          <p:nvPr/>
        </p:nvSpPr>
        <p:spPr>
          <a:xfrm>
            <a:off x="2423160" y="2278713"/>
            <a:ext cx="12710160" cy="2331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240" kern="0" spc="-367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DTMC</a:t>
            </a:r>
            <a:endParaRPr lang="en-US" sz="12240"/>
          </a:p>
        </p:txBody>
      </p:sp>
      <p:sp>
        <p:nvSpPr>
          <p:cNvPr id="10" name="Text 4"/>
          <p:cNvSpPr/>
          <p:nvPr/>
        </p:nvSpPr>
        <p:spPr>
          <a:xfrm>
            <a:off x="4663440" y="4272963"/>
            <a:ext cx="8229600" cy="19202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5040" kern="0" spc="-151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DISCRETE-TIME MARKOV CHAIN</a:t>
            </a:r>
            <a:endParaRPr lang="en-US" sz="504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392" y="6400800"/>
            <a:ext cx="4419552" cy="5180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35040" y="6463236"/>
            <a:ext cx="54864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kern="0" spc="-10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PRESS TO START</a:t>
            </a:r>
            <a:endParaRPr lang="en-US" sz="3600"/>
          </a:p>
        </p:txBody>
      </p:sp>
      <p:sp>
        <p:nvSpPr>
          <p:cNvPr id="13" name="Text 6"/>
          <p:cNvSpPr/>
          <p:nvPr/>
        </p:nvSpPr>
        <p:spPr>
          <a:xfrm>
            <a:off x="3412998" y="8849963"/>
            <a:ext cx="1073048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20" kern="0" spc="-76">
                <a:solidFill>
                  <a:srgbClr val="C0C0C0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Probability &amp; Statics Group 8</a:t>
            </a:r>
            <a:endParaRPr lang="en-US" sz="252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842" y="5064490"/>
            <a:ext cx="5311664" cy="547239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802" y="5978890"/>
            <a:ext cx="3482864" cy="272905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802" y="3420285"/>
            <a:ext cx="3482864" cy="272919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842" y="2505885"/>
            <a:ext cx="5311664" cy="547225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758934" y="833819"/>
            <a:ext cx="2893505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TUTORIAL</a:t>
            </a:r>
            <a:endParaRPr lang="en-US" sz="2520"/>
          </a:p>
        </p:txBody>
      </p:sp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127373" y="627793"/>
            <a:ext cx="9301448" cy="1234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 마법의 소라고동 &gt;</a:t>
            </a:r>
            <a:endParaRPr lang="en-US" sz="6480"/>
          </a:p>
        </p:txBody>
      </p:sp>
      <p:sp>
        <p:nvSpPr>
          <p:cNvPr id="11" name="Text 2"/>
          <p:cNvSpPr/>
          <p:nvPr/>
        </p:nvSpPr>
        <p:spPr>
          <a:xfrm>
            <a:off x="3436572" y="1885379"/>
            <a:ext cx="10683192" cy="860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032" kern="0" spc="-121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USING DTMC TO MATCH CHARACTERS</a:t>
            </a:r>
            <a:endParaRPr lang="en-US" sz="4032"/>
          </a:p>
        </p:txBody>
      </p:sp>
      <p:sp>
        <p:nvSpPr>
          <p:cNvPr id="12" name="Text 3"/>
          <p:cNvSpPr/>
          <p:nvPr/>
        </p:nvSpPr>
        <p:spPr>
          <a:xfrm>
            <a:off x="1303020" y="3866483"/>
            <a:ext cx="3809905" cy="6912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3240" kern="0" spc="-97">
                <a:solidFill>
                  <a:srgbClr val="51F455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NORUTO</a:t>
            </a:r>
            <a:endParaRPr lang="en-US" sz="3240"/>
          </a:p>
        </p:txBody>
      </p:sp>
      <p:sp>
        <p:nvSpPr>
          <p:cNvPr id="13" name="Text 4"/>
          <p:cNvSpPr/>
          <p:nvPr/>
        </p:nvSpPr>
        <p:spPr>
          <a:xfrm>
            <a:off x="2497169" y="4575143"/>
            <a:ext cx="2615756" cy="1828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800" kern="0" spc="-5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ANIME": TRUE, "MALE": TRUE, "POWERS": TRUE, "STUDENT": TRUE, "ANIMAL": FALSE</a:t>
            </a:r>
            <a:endParaRPr lang="en-US" sz="1800"/>
          </a:p>
        </p:txBody>
      </p:sp>
      <p:sp>
        <p:nvSpPr>
          <p:cNvPr id="14" name="Text 5"/>
          <p:cNvSpPr/>
          <p:nvPr/>
        </p:nvSpPr>
        <p:spPr>
          <a:xfrm>
            <a:off x="1303020" y="6369653"/>
            <a:ext cx="3809905" cy="6912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3240" kern="0" spc="-97">
                <a:solidFill>
                  <a:srgbClr val="FF64FB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SALES MOON</a:t>
            </a:r>
            <a:endParaRPr lang="en-US" sz="3240"/>
          </a:p>
        </p:txBody>
      </p:sp>
      <p:sp>
        <p:nvSpPr>
          <p:cNvPr id="15" name="Text 6"/>
          <p:cNvSpPr/>
          <p:nvPr/>
        </p:nvSpPr>
        <p:spPr>
          <a:xfrm>
            <a:off x="2406872" y="7078313"/>
            <a:ext cx="2706053" cy="1828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800" kern="0" spc="-5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ANIME": TRUE, "FEMALE": TRUE, "POWERS": TRUE, "STUDENT": TRUE, "ANIMAL": FALSE,</a:t>
            </a:r>
            <a:endParaRPr lang="en-US" sz="1800"/>
          </a:p>
        </p:txBody>
      </p:sp>
      <p:sp>
        <p:nvSpPr>
          <p:cNvPr id="16" name="Text 7"/>
          <p:cNvSpPr/>
          <p:nvPr/>
        </p:nvSpPr>
        <p:spPr>
          <a:xfrm>
            <a:off x="12424410" y="3866483"/>
            <a:ext cx="3809905" cy="6912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40" kern="0" spc="-97">
                <a:solidFill>
                  <a:srgbClr val="FF64FB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MIKE MOUSE</a:t>
            </a:r>
            <a:endParaRPr lang="en-US" sz="3240"/>
          </a:p>
        </p:txBody>
      </p:sp>
      <p:sp>
        <p:nvSpPr>
          <p:cNvPr id="17" name="Text 8"/>
          <p:cNvSpPr/>
          <p:nvPr/>
        </p:nvSpPr>
        <p:spPr>
          <a:xfrm>
            <a:off x="12424410" y="4575143"/>
            <a:ext cx="2371154" cy="1828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kern="0" spc="-5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ANIME": FALSE, "MALE": TRUE, "POWERS": FALSE, "STUDENT": FALSE, "ANIMAL": TRUE</a:t>
            </a:r>
            <a:endParaRPr lang="en-US" sz="1800"/>
          </a:p>
        </p:txBody>
      </p:sp>
      <p:sp>
        <p:nvSpPr>
          <p:cNvPr id="18" name="Text 9"/>
          <p:cNvSpPr/>
          <p:nvPr/>
        </p:nvSpPr>
        <p:spPr>
          <a:xfrm>
            <a:off x="12424410" y="6369653"/>
            <a:ext cx="3809905" cy="69122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240" kern="0" spc="-97">
                <a:solidFill>
                  <a:srgbClr val="51F455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DAUGHTOR GOKU</a:t>
            </a:r>
            <a:endParaRPr lang="en-US" sz="3240"/>
          </a:p>
        </p:txBody>
      </p:sp>
      <p:sp>
        <p:nvSpPr>
          <p:cNvPr id="19" name="Text 10"/>
          <p:cNvSpPr/>
          <p:nvPr/>
        </p:nvSpPr>
        <p:spPr>
          <a:xfrm>
            <a:off x="12424410" y="7078313"/>
            <a:ext cx="2562892" cy="1828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kern="0" spc="-5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ANIME": TRUE, "MALE": TRUE, "POWERS": TRUE, "STUDENT": FALSE, "ANIMAL": FALSE</a:t>
            </a:r>
            <a:endParaRPr lang="en-US" sz="180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3439" y="6792992"/>
            <a:ext cx="1736789" cy="1100709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9326" y="4162520"/>
            <a:ext cx="1244870" cy="1244870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0968" y="6727555"/>
            <a:ext cx="1656064" cy="1231725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7968" y="4191238"/>
            <a:ext cx="1662351" cy="1187291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 !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47852" y="2607469"/>
            <a:ext cx="3642312" cy="2880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0" kern="0" spc="-45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04</a:t>
            </a:r>
            <a:endParaRPr lang="en-US" sz="15120"/>
          </a:p>
        </p:txBody>
      </p:sp>
      <p:sp>
        <p:nvSpPr>
          <p:cNvPr id="6" name="Text 2"/>
          <p:cNvSpPr/>
          <p:nvPr/>
        </p:nvSpPr>
        <p:spPr>
          <a:xfrm>
            <a:off x="6636972" y="3010091"/>
            <a:ext cx="7818120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48" kern="0" spc="-181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 !</a:t>
            </a:r>
            <a:endParaRPr lang="en-US" sz="6048"/>
          </a:p>
        </p:txBody>
      </p:sp>
      <p:sp>
        <p:nvSpPr>
          <p:cNvPr id="7" name="Text 3"/>
          <p:cNvSpPr/>
          <p:nvPr/>
        </p:nvSpPr>
        <p:spPr>
          <a:xfrm>
            <a:off x="6682692" y="4277963"/>
            <a:ext cx="8671370" cy="15764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64" kern="0" spc="-80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LET'S ANALYZE HOW DTMC WORKS BY WATCHING A REAL GAME!</a:t>
            </a:r>
            <a:endParaRPr lang="en-US" sz="2664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91" y="4684800"/>
            <a:ext cx="4559999" cy="593131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635" y="4985766"/>
            <a:ext cx="1109853" cy="1058132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87" y="2260283"/>
            <a:ext cx="1439466" cy="1267587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972" y="7554087"/>
            <a:ext cx="1231725" cy="783812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4140" y="890397"/>
            <a:ext cx="1231725" cy="78381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START!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7373" y="627793"/>
            <a:ext cx="9301448" cy="1234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 SIMULATION &gt;</a:t>
            </a:r>
            <a:endParaRPr lang="en-US" sz="648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0" y="1862233"/>
            <a:ext cx="7159038" cy="71130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41303" y="3994928"/>
            <a:ext cx="8671370" cy="15764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64" kern="0" spc="-80">
                <a:solidFill>
                  <a:srgbClr val="000000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SPONGEBOB MOVES FORWARD UNTIL HE REACHES THE CONCH!</a:t>
            </a:r>
            <a:endParaRPr lang="en-US" sz="2664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START!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7373" y="627793"/>
            <a:ext cx="9301448" cy="1234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 SIMULATION &gt;</a:t>
            </a:r>
            <a:endParaRPr lang="en-US" sz="648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0" y="1862233"/>
            <a:ext cx="7159038" cy="71130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41303" y="3994928"/>
            <a:ext cx="8671370" cy="15764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64" kern="0" spc="-80">
                <a:solidFill>
                  <a:srgbClr val="000000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WHEN YOU TOUCH THE CONCH, SPONGEBOB WILL ASK YOU A QUESTION!</a:t>
            </a:r>
            <a:endParaRPr lang="en-US" sz="2664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START!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27373" y="627793"/>
            <a:ext cx="9301448" cy="1234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 SIMULATION &gt;</a:t>
            </a:r>
            <a:endParaRPr lang="en-US" sz="648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30" y="1862233"/>
            <a:ext cx="7159038" cy="71130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141303" y="3994928"/>
            <a:ext cx="8671370" cy="23647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64" kern="0" spc="-80">
                <a:solidFill>
                  <a:srgbClr val="000000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YOU'LL GET THE CORRECT ANSWER BASED ON THE PROBABILITY OF THE CHARACTER YOU'RE LOOKING FOR HAVING THE TRAIT!</a:t>
            </a:r>
            <a:endParaRPr lang="en-US" sz="2664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 !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9162" y="3489865"/>
            <a:ext cx="3374993" cy="11567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7920" kern="0" spc="-23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PLAY </a:t>
            </a:r>
            <a:endParaRPr lang="en-US" sz="7920"/>
          </a:p>
        </p:txBody>
      </p:sp>
      <p:sp>
        <p:nvSpPr>
          <p:cNvPr id="6" name="Text 2"/>
          <p:cNvSpPr/>
          <p:nvPr/>
        </p:nvSpPr>
        <p:spPr>
          <a:xfrm>
            <a:off x="1299162" y="4646581"/>
            <a:ext cx="3374993" cy="11567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7920" kern="0" spc="-23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VIDEO</a:t>
            </a:r>
            <a:endParaRPr lang="en-US" sz="792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197" y="-655368"/>
            <a:ext cx="11634883" cy="11560016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30" y="3489865"/>
            <a:ext cx="374761" cy="655796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090" y="3490008"/>
            <a:ext cx="374761" cy="655796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3960209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EXPLANATION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197" y="1797368"/>
            <a:ext cx="14402085" cy="695787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0" y="7132320"/>
            <a:ext cx="17556480" cy="2743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27432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DTMC</a:t>
            </a:r>
            <a:endParaRPr lang="en-US" sz="2520"/>
          </a:p>
        </p:txBody>
      </p:sp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14112" y="833819"/>
            <a:ext cx="4328112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20" kern="0" spc="-76">
                <a:solidFill>
                  <a:srgbClr val="FF29F2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&lt;PRESENTATION&gt;</a:t>
            </a:r>
            <a:endParaRPr lang="en-US" sz="2520"/>
          </a:p>
        </p:txBody>
      </p:sp>
      <p:sp>
        <p:nvSpPr>
          <p:cNvPr id="8" name="Text 2"/>
          <p:cNvSpPr/>
          <p:nvPr/>
        </p:nvSpPr>
        <p:spPr>
          <a:xfrm>
            <a:off x="12816745" y="833819"/>
            <a:ext cx="3359849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2P INSERT COIN</a:t>
            </a:r>
            <a:endParaRPr lang="en-US" sz="2520"/>
          </a:p>
        </p:txBody>
      </p:sp>
      <p:sp>
        <p:nvSpPr>
          <p:cNvPr id="9" name="Text 3"/>
          <p:cNvSpPr/>
          <p:nvPr/>
        </p:nvSpPr>
        <p:spPr>
          <a:xfrm>
            <a:off x="2423160" y="3101245"/>
            <a:ext cx="12710160" cy="2331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240" kern="0" spc="-367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THANK YOU</a:t>
            </a:r>
            <a:endParaRPr lang="en-US" sz="1224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8392" y="5516832"/>
            <a:ext cx="4419552" cy="51806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35040" y="5579269"/>
            <a:ext cx="54864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kern="0" spc="-10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PRESS TO START</a:t>
            </a:r>
            <a:endParaRPr lang="en-US" sz="3600"/>
          </a:p>
        </p:txBody>
      </p:sp>
      <p:sp>
        <p:nvSpPr>
          <p:cNvPr id="12" name="Text 5"/>
          <p:cNvSpPr/>
          <p:nvPr/>
        </p:nvSpPr>
        <p:spPr>
          <a:xfrm>
            <a:off x="3412998" y="8849963"/>
            <a:ext cx="1073048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20" kern="0" spc="-76">
                <a:solidFill>
                  <a:srgbClr val="C0C0C0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Probability &amp; Statics Group 8</a:t>
            </a:r>
            <a:endParaRPr lang="en-US" sz="252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880" y="1559052"/>
            <a:ext cx="6648260" cy="111071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402568" y="2007394"/>
            <a:ext cx="4119229" cy="8229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320" kern="0" spc="-130">
                <a:solidFill>
                  <a:srgbClr val="5D1697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DTMC IS....</a:t>
            </a:r>
            <a:endParaRPr lang="en-US" sz="432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771" y="2157841"/>
            <a:ext cx="495491" cy="4073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588466" y="4415266"/>
            <a:ext cx="4119229" cy="1371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200" kern="0" spc="-21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INDEX</a:t>
            </a:r>
            <a:endParaRPr lang="en-US" sz="720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7161" y="1559052"/>
            <a:ext cx="5416391" cy="130287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908238" y="1906810"/>
            <a:ext cx="4795457" cy="6583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456" kern="0" spc="-10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01. WHAT IS DTMC</a:t>
            </a:r>
            <a:endParaRPr lang="en-US" sz="3456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161" y="3645027"/>
            <a:ext cx="5416391" cy="1302877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9908238" y="3953637"/>
            <a:ext cx="4795457" cy="685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600" kern="0" spc="-10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02. PSEUDO CODE</a:t>
            </a:r>
            <a:endParaRPr lang="en-US" sz="3600"/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7161" y="5617988"/>
            <a:ext cx="5416391" cy="1302877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9908238" y="5931170"/>
            <a:ext cx="4795457" cy="64465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384" kern="0" spc="-102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03. GAME TUTORIAL</a:t>
            </a:r>
            <a:endParaRPr lang="en-US" sz="3384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161" y="7638669"/>
            <a:ext cx="5416391" cy="1302877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9908238" y="7910703"/>
            <a:ext cx="4795457" cy="7543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960" kern="0" spc="-119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04. </a:t>
            </a:r>
            <a:r>
              <a:rPr lang="en-US" sz="3744" kern="0" spc="-112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START</a:t>
            </a:r>
            <a:r>
              <a:rPr lang="en-US" sz="3960" kern="0" spc="-119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!</a:t>
            </a:r>
            <a:endParaRPr lang="en-US" sz="396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58907" y="4609719"/>
            <a:ext cx="374761" cy="655796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53266" y="4609862"/>
            <a:ext cx="374761" cy="655796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WHAT IS DTMC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47852" y="2607469"/>
            <a:ext cx="3642312" cy="2880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0" kern="0" spc="-45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01</a:t>
            </a:r>
            <a:endParaRPr lang="en-US" sz="15120"/>
          </a:p>
        </p:txBody>
      </p:sp>
      <p:sp>
        <p:nvSpPr>
          <p:cNvPr id="6" name="Text 2"/>
          <p:cNvSpPr/>
          <p:nvPr/>
        </p:nvSpPr>
        <p:spPr>
          <a:xfrm>
            <a:off x="6636972" y="3010091"/>
            <a:ext cx="7818120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48" kern="0" spc="-181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WHAT IS DTMC?</a:t>
            </a:r>
            <a:endParaRPr lang="en-US" sz="6048"/>
          </a:p>
        </p:txBody>
      </p:sp>
      <p:sp>
        <p:nvSpPr>
          <p:cNvPr id="7" name="Text 3"/>
          <p:cNvSpPr/>
          <p:nvPr/>
        </p:nvSpPr>
        <p:spPr>
          <a:xfrm>
            <a:off x="6682692" y="4277963"/>
            <a:ext cx="8671370" cy="7882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64" kern="0" spc="-80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WHAT IS DTMC (DISCRETE TIME MARKOV CHAIN)?</a:t>
            </a:r>
            <a:endParaRPr lang="en-US" sz="2664"/>
          </a:p>
        </p:txBody>
      </p:sp>
      <p:sp>
        <p:nvSpPr>
          <p:cNvPr id="8" name="Text 4"/>
          <p:cNvSpPr/>
          <p:nvPr/>
        </p:nvSpPr>
        <p:spPr>
          <a:xfrm>
            <a:off x="6682692" y="5066205"/>
            <a:ext cx="8671370" cy="157648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664" kern="0" spc="-80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HI! TODAY WE'RE GOING TO EXPLAIN DTMC IN A VERY SIMPLE WAY.</a:t>
            </a:r>
            <a:endParaRPr lang="en-US" sz="2664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91" y="4684800"/>
            <a:ext cx="4559999" cy="593131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0635" y="4985766"/>
            <a:ext cx="1109853" cy="105813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87" y="2260283"/>
            <a:ext cx="1439466" cy="1267587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972" y="7554087"/>
            <a:ext cx="1231725" cy="783812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4140" y="890397"/>
            <a:ext cx="1231725" cy="783812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2178701"/>
            <a:ext cx="4581573" cy="61529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523" y="2178701"/>
            <a:ext cx="4581573" cy="61529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161" y="2178701"/>
            <a:ext cx="4581573" cy="61529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PROPERTIES</a:t>
            </a:r>
            <a:endParaRPr lang="en-US" sz="2520"/>
          </a:p>
        </p:txBody>
      </p:sp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770" y="3023235"/>
            <a:ext cx="1842945" cy="184294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166557" y="5312093"/>
            <a:ext cx="3064812" cy="5212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36" kern="0" spc="-82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DISCRETE TIME</a:t>
            </a:r>
            <a:endParaRPr lang="en-US" sz="2736"/>
          </a:p>
        </p:txBody>
      </p:sp>
      <p:sp>
        <p:nvSpPr>
          <p:cNvPr id="10" name="Text 2"/>
          <p:cNvSpPr/>
          <p:nvPr/>
        </p:nvSpPr>
        <p:spPr>
          <a:xfrm>
            <a:off x="1197578" y="5980748"/>
            <a:ext cx="482046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DISCRETE TIME IS </a:t>
            </a:r>
            <a:endParaRPr lang="en-US" sz="2304"/>
          </a:p>
        </p:txBody>
      </p:sp>
      <p:sp>
        <p:nvSpPr>
          <p:cNvPr id="11" name="Text 3"/>
          <p:cNvSpPr/>
          <p:nvPr/>
        </p:nvSpPr>
        <p:spPr>
          <a:xfrm>
            <a:off x="1197578" y="6419660"/>
            <a:ext cx="482046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THE DIVISION OF TIME </a:t>
            </a:r>
            <a:endParaRPr lang="en-US" sz="2304"/>
          </a:p>
        </p:txBody>
      </p:sp>
      <p:sp>
        <p:nvSpPr>
          <p:cNvPr id="12" name="Text 4"/>
          <p:cNvSpPr/>
          <p:nvPr/>
        </p:nvSpPr>
        <p:spPr>
          <a:xfrm>
            <a:off x="1197578" y="6858572"/>
            <a:ext cx="482046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INTO RIGID UNITS.</a:t>
            </a:r>
            <a:endParaRPr lang="en-US" sz="2304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0976" y="3023235"/>
            <a:ext cx="1842945" cy="1842945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245906" y="5312093"/>
            <a:ext cx="3064812" cy="5212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36" kern="0" spc="-82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MARKOV CHAIN</a:t>
            </a:r>
            <a:endParaRPr lang="en-US" sz="2736"/>
          </a:p>
        </p:txBody>
      </p:sp>
      <p:sp>
        <p:nvSpPr>
          <p:cNvPr id="15" name="Text 6"/>
          <p:cNvSpPr/>
          <p:nvPr/>
        </p:nvSpPr>
        <p:spPr>
          <a:xfrm>
            <a:off x="6362367" y="5895023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A MARKOV CHAIN IS </a:t>
            </a:r>
            <a:endParaRPr lang="en-US" sz="2304"/>
          </a:p>
        </p:txBody>
      </p:sp>
      <p:sp>
        <p:nvSpPr>
          <p:cNvPr id="16" name="Text 7"/>
          <p:cNvSpPr/>
          <p:nvPr/>
        </p:nvSpPr>
        <p:spPr>
          <a:xfrm>
            <a:off x="6362367" y="6333935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THE PROCESS OF </a:t>
            </a:r>
            <a:endParaRPr lang="en-US" sz="2304"/>
          </a:p>
        </p:txBody>
      </p:sp>
      <p:sp>
        <p:nvSpPr>
          <p:cNvPr id="17" name="Text 8"/>
          <p:cNvSpPr/>
          <p:nvPr/>
        </p:nvSpPr>
        <p:spPr>
          <a:xfrm>
            <a:off x="6362367" y="6772847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MOVING FROM ONE STATE</a:t>
            </a:r>
            <a:endParaRPr lang="en-US" sz="2304"/>
          </a:p>
        </p:txBody>
      </p:sp>
      <p:sp>
        <p:nvSpPr>
          <p:cNvPr id="18" name="Text 9"/>
          <p:cNvSpPr/>
          <p:nvPr/>
        </p:nvSpPr>
        <p:spPr>
          <a:xfrm>
            <a:off x="6362367" y="7211759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 TO THE NEXT</a:t>
            </a:r>
            <a:endParaRPr lang="en-US" sz="2304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5755" y="3023235"/>
            <a:ext cx="1842945" cy="184294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2330684" y="5312093"/>
            <a:ext cx="3064812" cy="5212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736" kern="0" spc="-82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TRANSITION</a:t>
            </a:r>
            <a:endParaRPr lang="en-US" sz="2736"/>
          </a:p>
        </p:txBody>
      </p:sp>
      <p:sp>
        <p:nvSpPr>
          <p:cNvPr id="21" name="Text 11"/>
          <p:cNvSpPr/>
          <p:nvPr/>
        </p:nvSpPr>
        <p:spPr>
          <a:xfrm>
            <a:off x="11447145" y="5895023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IN DTMC, WE USE </a:t>
            </a:r>
            <a:endParaRPr lang="en-US" sz="2304"/>
          </a:p>
        </p:txBody>
      </p:sp>
      <p:sp>
        <p:nvSpPr>
          <p:cNvPr id="22" name="Text 12"/>
          <p:cNvSpPr/>
          <p:nvPr/>
        </p:nvSpPr>
        <p:spPr>
          <a:xfrm>
            <a:off x="11447145" y="6333935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PROBABILITIES TO MOVE</a:t>
            </a:r>
            <a:endParaRPr lang="en-US" sz="2304"/>
          </a:p>
        </p:txBody>
      </p:sp>
      <p:sp>
        <p:nvSpPr>
          <p:cNvPr id="23" name="Text 13"/>
          <p:cNvSpPr/>
          <p:nvPr/>
        </p:nvSpPr>
        <p:spPr>
          <a:xfrm>
            <a:off x="11447145" y="6772847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 FROM ONE STATE </a:t>
            </a:r>
            <a:endParaRPr lang="en-US" sz="2304"/>
          </a:p>
        </p:txBody>
      </p:sp>
      <p:sp>
        <p:nvSpPr>
          <p:cNvPr id="24" name="Text 14"/>
          <p:cNvSpPr/>
          <p:nvPr/>
        </p:nvSpPr>
        <p:spPr>
          <a:xfrm>
            <a:off x="11447145" y="7211759"/>
            <a:ext cx="4831890" cy="43891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304" kern="0" spc="-104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TO ANOTHER</a:t>
            </a:r>
            <a:endParaRPr lang="en-US" sz="2304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2799" y="3247692"/>
            <a:ext cx="1393746" cy="1393889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5355" y="2374624"/>
            <a:ext cx="3337272" cy="4856433"/>
          </a:xfrm>
          <a:prstGeom prst="rect">
            <a:avLst/>
          </a:prstGeom>
        </p:spPr>
      </p:pic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4965" y="2278301"/>
            <a:ext cx="3104948" cy="4880681"/>
          </a:xfrm>
          <a:prstGeom prst="rect">
            <a:avLst/>
          </a:prstGeom>
        </p:spPr>
      </p:pic>
      <p:pic>
        <p:nvPicPr>
          <p:cNvPr id="2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0740" y="2196563"/>
            <a:ext cx="3478580" cy="4723117"/>
          </a:xfrm>
          <a:prstGeom prst="rect">
            <a:avLst/>
          </a:prstGeom>
        </p:spPr>
      </p:pic>
      <p:pic>
        <p:nvPicPr>
          <p:cNvPr id="2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15093" y="3294698"/>
            <a:ext cx="1095994" cy="1299877"/>
          </a:xfrm>
          <a:prstGeom prst="rect">
            <a:avLst/>
          </a:prstGeom>
        </p:spPr>
      </p:pic>
      <p:pic>
        <p:nvPicPr>
          <p:cNvPr id="30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7820" y="2196544"/>
            <a:ext cx="2724530" cy="4772708"/>
          </a:xfrm>
          <a:prstGeom prst="rect">
            <a:avLst/>
          </a:prstGeom>
        </p:spPr>
      </p:pic>
      <p:pic>
        <p:nvPicPr>
          <p:cNvPr id="31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" y="492204"/>
            <a:ext cx="8073295" cy="109272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EXAMPLE</a:t>
            </a:r>
            <a:endParaRPr lang="en-US" sz="252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058" y="-482203"/>
            <a:ext cx="1888807" cy="180065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9654492" y="2347151"/>
            <a:ext cx="7113175" cy="156905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616" kern="0" spc="-16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LET ME BRIEFLY EXPLAIN DTMC!</a:t>
            </a:r>
            <a:endParaRPr lang="en-US" sz="5616"/>
          </a:p>
        </p:txBody>
      </p:sp>
      <p:sp>
        <p:nvSpPr>
          <p:cNvPr id="8" name="Text 2"/>
          <p:cNvSpPr/>
          <p:nvPr/>
        </p:nvSpPr>
        <p:spPr>
          <a:xfrm>
            <a:off x="8355330" y="2347151"/>
            <a:ext cx="1074420" cy="9052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&gt;</a:t>
            </a:r>
            <a:endParaRPr lang="en-US" sz="6480"/>
          </a:p>
        </p:txBody>
      </p:sp>
      <p:sp>
        <p:nvSpPr>
          <p:cNvPr id="9" name="Text 3"/>
          <p:cNvSpPr/>
          <p:nvPr/>
        </p:nvSpPr>
        <p:spPr>
          <a:xfrm>
            <a:off x="9654350" y="4968764"/>
            <a:ext cx="7817834" cy="1086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92" kern="0" spc="-78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- PROBABILITY OF WAKING UP AND GOING BACK TO SLEEP: 20%.</a:t>
            </a:r>
            <a:endParaRPr lang="en-US" sz="2592"/>
          </a:p>
        </p:txBody>
      </p:sp>
      <p:sp>
        <p:nvSpPr>
          <p:cNvPr id="10" name="Text 4"/>
          <p:cNvSpPr/>
          <p:nvPr/>
        </p:nvSpPr>
        <p:spPr>
          <a:xfrm>
            <a:off x="9654350" y="6054900"/>
            <a:ext cx="7817834" cy="5430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2592"/>
          </a:p>
        </p:txBody>
      </p:sp>
      <p:sp>
        <p:nvSpPr>
          <p:cNvPr id="11" name="Text 5"/>
          <p:cNvSpPr/>
          <p:nvPr/>
        </p:nvSpPr>
        <p:spPr>
          <a:xfrm>
            <a:off x="9654350" y="6597968"/>
            <a:ext cx="7817834" cy="1086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92" kern="0" spc="-78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- WHEN SLEEPING, CHANCE OF GOING FOR A RUN: 60%</a:t>
            </a:r>
            <a:endParaRPr lang="en-US" sz="2592"/>
          </a:p>
        </p:txBody>
      </p:sp>
      <p:sp>
        <p:nvSpPr>
          <p:cNvPr id="12" name="Text 6"/>
          <p:cNvSpPr/>
          <p:nvPr/>
        </p:nvSpPr>
        <p:spPr>
          <a:xfrm>
            <a:off x="9654350" y="7684103"/>
            <a:ext cx="7817834" cy="5430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endParaRPr lang="en-US" sz="2592"/>
          </a:p>
        </p:txBody>
      </p:sp>
      <p:sp>
        <p:nvSpPr>
          <p:cNvPr id="13" name="Text 7"/>
          <p:cNvSpPr/>
          <p:nvPr/>
        </p:nvSpPr>
        <p:spPr>
          <a:xfrm>
            <a:off x="9654350" y="8227171"/>
            <a:ext cx="7817834" cy="1086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92" kern="0" spc="-78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- PROBABILITY OF WAKING UP AND EATING ICE CREAM: 20%</a:t>
            </a:r>
            <a:endParaRPr lang="en-US" sz="2592"/>
          </a:p>
        </p:txBody>
      </p:sp>
      <p:sp>
        <p:nvSpPr>
          <p:cNvPr id="14" name="Text 8"/>
          <p:cNvSpPr/>
          <p:nvPr/>
        </p:nvSpPr>
        <p:spPr>
          <a:xfrm rot="20883180">
            <a:off x="13998893" y="5635704"/>
            <a:ext cx="1869948" cy="64365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4608" kern="0" spc="-13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Z Z Z</a:t>
            </a:r>
            <a:endParaRPr lang="en-US" sz="4608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77202">
            <a:off x="13180985" y="6970599"/>
            <a:ext cx="1109112" cy="131374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3805" y="7249080"/>
            <a:ext cx="3481933" cy="485353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55330" y="4575572"/>
            <a:ext cx="3572732" cy="3921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8" kern="0" spc="-8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SLEEP -&gt; SLEEP</a:t>
            </a:r>
            <a:endParaRPr lang="en-US" sz="2808"/>
          </a:p>
        </p:txBody>
      </p:sp>
      <p:sp>
        <p:nvSpPr>
          <p:cNvPr id="18" name="Text 10"/>
          <p:cNvSpPr/>
          <p:nvPr/>
        </p:nvSpPr>
        <p:spPr>
          <a:xfrm>
            <a:off x="8355330" y="6199918"/>
            <a:ext cx="3572732" cy="3921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8" kern="0" spc="-8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SLEEP -&gt; RUN</a:t>
            </a:r>
            <a:endParaRPr lang="en-US" sz="2808"/>
          </a:p>
        </p:txBody>
      </p:sp>
      <p:sp>
        <p:nvSpPr>
          <p:cNvPr id="19" name="Text 11"/>
          <p:cNvSpPr/>
          <p:nvPr/>
        </p:nvSpPr>
        <p:spPr>
          <a:xfrm>
            <a:off x="8355330" y="7889129"/>
            <a:ext cx="4592003" cy="39219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808" kern="0" spc="-8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SLEEP -&gt; EAT ICECREAM</a:t>
            </a:r>
            <a:endParaRPr lang="en-US" sz="2808"/>
          </a:p>
        </p:txBody>
      </p:sp>
      <p:sp>
        <p:nvSpPr>
          <p:cNvPr id="20" name="Text 12"/>
          <p:cNvSpPr/>
          <p:nvPr/>
        </p:nvSpPr>
        <p:spPr>
          <a:xfrm>
            <a:off x="2471166" y="2466023"/>
            <a:ext cx="3283268" cy="78452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616" kern="0" spc="-168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MARKOV</a:t>
            </a:r>
            <a:endParaRPr lang="en-US" sz="5616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PSEUDO CODE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6300" y="2653189"/>
            <a:ext cx="3642312" cy="21945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520" kern="0" spc="-34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02</a:t>
            </a:r>
            <a:endParaRPr lang="en-US" sz="11520"/>
          </a:p>
        </p:txBody>
      </p:sp>
      <p:sp>
        <p:nvSpPr>
          <p:cNvPr id="6" name="Text 2"/>
          <p:cNvSpPr/>
          <p:nvPr/>
        </p:nvSpPr>
        <p:spPr>
          <a:xfrm>
            <a:off x="1369028" y="4437840"/>
            <a:ext cx="7818120" cy="1028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kern="0" spc="-162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PSEUDO CODE</a:t>
            </a:r>
            <a:endParaRPr lang="en-US" sz="5400"/>
          </a:p>
        </p:txBody>
      </p:sp>
      <p:sp>
        <p:nvSpPr>
          <p:cNvPr id="7" name="Text 3"/>
          <p:cNvSpPr/>
          <p:nvPr/>
        </p:nvSpPr>
        <p:spPr>
          <a:xfrm>
            <a:off x="1369171" y="5708999"/>
            <a:ext cx="7817834" cy="54306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92" kern="0" spc="-78">
                <a:solidFill>
                  <a:srgbClr val="FFFFFF"/>
                </a:solidFill>
                <a:latin typeface="D2108bitR" pitchFamily="34" charset="0"/>
                <a:ea typeface="D2108bitR" pitchFamily="34" charset="-122"/>
                <a:cs typeface="D2108bitR" pitchFamily="34" charset="-120"/>
              </a:rPr>
              <a:t>WHAT ALGORITHM DOES DTMC WORK WITH?</a:t>
            </a:r>
            <a:endParaRPr lang="en-US" sz="2592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694" y="5911882"/>
            <a:ext cx="2146125" cy="214612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0367" y="2056114"/>
            <a:ext cx="5552265" cy="555226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PSEUDO CODE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63419" y="2461451"/>
            <a:ext cx="7113175" cy="9464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ASSUMPTIONS</a:t>
            </a:r>
            <a:endParaRPr lang="en-US" sz="6480"/>
          </a:p>
        </p:txBody>
      </p:sp>
      <p:sp>
        <p:nvSpPr>
          <p:cNvPr id="6" name="Text 2"/>
          <p:cNvSpPr/>
          <p:nvPr/>
        </p:nvSpPr>
        <p:spPr>
          <a:xfrm>
            <a:off x="7764113" y="2461451"/>
            <a:ext cx="1074420" cy="9052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&gt;</a:t>
            </a:r>
            <a:endParaRPr lang="en-US" sz="648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47" y="1982533"/>
            <a:ext cx="7159038" cy="711303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419" y="3962638"/>
            <a:ext cx="5416391" cy="130287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385173" y="4265247"/>
            <a:ext cx="4795457" cy="7543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960" kern="0" spc="-119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SLEEP</a:t>
            </a:r>
            <a:endParaRPr lang="en-US" sz="396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3419" y="5638562"/>
            <a:ext cx="5416391" cy="130287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385173" y="5941028"/>
            <a:ext cx="4795457" cy="7543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960" kern="0" spc="-119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ICECREAM</a:t>
            </a:r>
            <a:endParaRPr lang="en-US" sz="396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8907" y="4609719"/>
            <a:ext cx="374761" cy="65579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3266" y="4609862"/>
            <a:ext cx="374761" cy="655796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3561" y="7331488"/>
            <a:ext cx="5416391" cy="1302877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9385316" y="7633954"/>
            <a:ext cx="4795457" cy="7543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960" kern="0" spc="-119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RUN</a:t>
            </a:r>
            <a:endParaRPr lang="en-US" sz="396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707888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487" y="2381726"/>
            <a:ext cx="12055078" cy="460414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741" y="5432393"/>
            <a:ext cx="4643009" cy="35514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741" y="4969621"/>
            <a:ext cx="4643009" cy="7376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1045" y="1393174"/>
            <a:ext cx="14554105" cy="403236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758934" y="833819"/>
            <a:ext cx="2606754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PSEUDO CODE</a:t>
            </a:r>
            <a:endParaRPr lang="en-US" sz="2520"/>
          </a:p>
        </p:txBody>
      </p:sp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4127373" y="627793"/>
            <a:ext cx="9301448" cy="12344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480" kern="0" spc="-19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&lt; MAIN FUNCTION &gt;</a:t>
            </a:r>
            <a:endParaRPr lang="en-US" sz="6480"/>
          </a:p>
        </p:txBody>
      </p:sp>
      <p:sp>
        <p:nvSpPr>
          <p:cNvPr id="11" name="Text 2"/>
          <p:cNvSpPr/>
          <p:nvPr/>
        </p:nvSpPr>
        <p:spPr>
          <a:xfrm>
            <a:off x="2068544" y="2540603"/>
            <a:ext cx="13419106" cy="8229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4320"/>
          </a:p>
        </p:txBody>
      </p:sp>
      <p:sp>
        <p:nvSpPr>
          <p:cNvPr id="12" name="Text 3"/>
          <p:cNvSpPr/>
          <p:nvPr/>
        </p:nvSpPr>
        <p:spPr>
          <a:xfrm>
            <a:off x="2151269" y="5045916"/>
            <a:ext cx="2946368" cy="617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40" kern="0" spc="-97">
                <a:solidFill>
                  <a:srgbClr val="1E1E1E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SLEEP</a:t>
            </a:r>
            <a:endParaRPr lang="en-US" sz="3240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7687" y="6170057"/>
            <a:ext cx="936117" cy="854678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95" y="5432393"/>
            <a:ext cx="4643009" cy="3551444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6952" y="4969621"/>
            <a:ext cx="4643009" cy="737664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>
            <a:off x="7274481" y="5045916"/>
            <a:ext cx="2946368" cy="617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40" kern="0" spc="-97">
                <a:solidFill>
                  <a:srgbClr val="1E1E1E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ICECREAM</a:t>
            </a:r>
            <a:endParaRPr lang="en-US" sz="3240"/>
          </a:p>
        </p:txBody>
      </p:sp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0898" y="6170057"/>
            <a:ext cx="936117" cy="854678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2448" y="5432393"/>
            <a:ext cx="4643009" cy="3551444"/>
          </a:xfrm>
          <a:prstGeom prst="rect">
            <a:avLst/>
          </a:prstGeom>
        </p:spPr>
      </p:pic>
      <p:pic>
        <p:nvPicPr>
          <p:cNvPr id="19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305" y="4969621"/>
            <a:ext cx="4643009" cy="737664"/>
          </a:xfrm>
          <a:prstGeom prst="rect">
            <a:avLst/>
          </a:prstGeom>
        </p:spPr>
      </p:pic>
      <p:sp>
        <p:nvSpPr>
          <p:cNvPr id="20" name="Text 5"/>
          <p:cNvSpPr/>
          <p:nvPr/>
        </p:nvSpPr>
        <p:spPr>
          <a:xfrm>
            <a:off x="12379833" y="5045916"/>
            <a:ext cx="2946368" cy="6172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40" kern="0" spc="-97">
                <a:solidFill>
                  <a:srgbClr val="1E1E1E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RUN</a:t>
            </a:r>
            <a:endParaRPr lang="en-US" sz="3240"/>
          </a:p>
        </p:txBody>
      </p:sp>
      <p:pic>
        <p:nvPicPr>
          <p:cNvPr id="21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36394" y="6170057"/>
            <a:ext cx="936117" cy="854678"/>
          </a:xfrm>
          <a:prstGeom prst="rect">
            <a:avLst/>
          </a:prstGeom>
        </p:spPr>
      </p:pic>
      <p:sp>
        <p:nvSpPr>
          <p:cNvPr id="22" name="Text 6"/>
          <p:cNvSpPr/>
          <p:nvPr/>
        </p:nvSpPr>
        <p:spPr>
          <a:xfrm>
            <a:off x="6252639" y="8983837"/>
            <a:ext cx="5051060" cy="6720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528" kern="0" spc="-10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 ACTIVITY_FORECAST</a:t>
            </a:r>
            <a:endParaRPr lang="en-US" sz="3528"/>
          </a:p>
        </p:txBody>
      </p:sp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25728" y="2653046"/>
            <a:ext cx="5904881" cy="643080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57261" y="7383923"/>
            <a:ext cx="4241816" cy="723662"/>
          </a:xfrm>
          <a:prstGeom prst="rect">
            <a:avLst/>
          </a:prstGeom>
        </p:spPr>
      </p:pic>
      <p:pic>
        <p:nvPicPr>
          <p:cNvPr id="25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50897" y="7383923"/>
            <a:ext cx="4307396" cy="784098"/>
          </a:xfrm>
          <a:prstGeom prst="rect">
            <a:avLst/>
          </a:prstGeom>
        </p:spPr>
      </p:pic>
      <p:pic>
        <p:nvPicPr>
          <p:cNvPr id="26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28191" y="7383780"/>
            <a:ext cx="4295251" cy="740664"/>
          </a:xfrm>
          <a:prstGeom prst="rect">
            <a:avLst/>
          </a:prstGeom>
        </p:spPr>
      </p:pic>
      <p:sp>
        <p:nvSpPr>
          <p:cNvPr id="27" name="Text 7"/>
          <p:cNvSpPr/>
          <p:nvPr/>
        </p:nvSpPr>
        <p:spPr>
          <a:xfrm>
            <a:off x="12991624" y="4485132"/>
            <a:ext cx="1825657" cy="90525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752" kern="0" spc="-143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60%</a:t>
            </a:r>
            <a:endParaRPr lang="en-US" sz="4752"/>
          </a:p>
        </p:txBody>
      </p:sp>
      <p:sp>
        <p:nvSpPr>
          <p:cNvPr id="28" name="Text 8"/>
          <p:cNvSpPr/>
          <p:nvPr/>
        </p:nvSpPr>
        <p:spPr>
          <a:xfrm>
            <a:off x="7856411" y="4475988"/>
            <a:ext cx="1843516" cy="9189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824" kern="0" spc="-145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20%</a:t>
            </a:r>
            <a:endParaRPr lang="en-US" sz="4824"/>
          </a:p>
        </p:txBody>
      </p:sp>
      <p:sp>
        <p:nvSpPr>
          <p:cNvPr id="29" name="Text 9"/>
          <p:cNvSpPr/>
          <p:nvPr/>
        </p:nvSpPr>
        <p:spPr>
          <a:xfrm>
            <a:off x="2753916" y="4475988"/>
            <a:ext cx="1843516" cy="91897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4824" kern="0" spc="-145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20%</a:t>
            </a:r>
            <a:endParaRPr lang="en-US" sz="4824"/>
          </a:p>
        </p:txBody>
      </p:sp>
      <p:pic>
        <p:nvPicPr>
          <p:cNvPr id="3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05956" y="3711893"/>
            <a:ext cx="4544568" cy="413623"/>
          </a:xfrm>
          <a:prstGeom prst="rect">
            <a:avLst/>
          </a:prstGeom>
        </p:spPr>
      </p:pic>
      <p:pic>
        <p:nvPicPr>
          <p:cNvPr id="3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58934" y="833819"/>
            <a:ext cx="2980515" cy="480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20" kern="0" spc="-76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TUTORIAL</a:t>
            </a:r>
            <a:endParaRPr lang="en-US" sz="252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28" y="890397"/>
            <a:ext cx="313611" cy="257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39292" y="2607469"/>
            <a:ext cx="3642312" cy="28803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5120" kern="0" spc="-454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03</a:t>
            </a:r>
            <a:endParaRPr lang="en-US" sz="15120"/>
          </a:p>
        </p:txBody>
      </p:sp>
      <p:sp>
        <p:nvSpPr>
          <p:cNvPr id="6" name="Text 2"/>
          <p:cNvSpPr/>
          <p:nvPr/>
        </p:nvSpPr>
        <p:spPr>
          <a:xfrm>
            <a:off x="6636972" y="3010091"/>
            <a:ext cx="7818120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48" kern="0" spc="-181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GAME TUTORIAL</a:t>
            </a:r>
            <a:endParaRPr lang="en-US" sz="6048"/>
          </a:p>
        </p:txBody>
      </p:sp>
      <p:sp>
        <p:nvSpPr>
          <p:cNvPr id="7" name="Text 3"/>
          <p:cNvSpPr/>
          <p:nvPr/>
        </p:nvSpPr>
        <p:spPr>
          <a:xfrm>
            <a:off x="6682692" y="4277963"/>
            <a:ext cx="8671370" cy="129016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24" kern="0" spc="-91">
                <a:solidFill>
                  <a:srgbClr val="FFFFFF"/>
                </a:solidFill>
                <a:latin typeface="D2108bitB" pitchFamily="34" charset="0"/>
                <a:ea typeface="D2108bitB" pitchFamily="34" charset="-122"/>
                <a:cs typeface="D2108bitB" pitchFamily="34" charset="-120"/>
              </a:rPr>
              <a:t>LET'S TAKE A LOOK AT A GAME TO SEE IF YOU UNDERSTAND DTMC!</a:t>
            </a:r>
            <a:endParaRPr lang="en-US" sz="3024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40" y="5281374"/>
            <a:ext cx="4285393" cy="406507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885" y="7392924"/>
            <a:ext cx="1698784" cy="1953530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48222" y="4405551"/>
            <a:ext cx="3903202" cy="4940903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32"/>
  <p:tag name="AS_OS" val="Microsoft Windows NT 10.0.19045.0"/>
  <p:tag name="AS_RELEASE_DATE" val="2023.12.14"/>
  <p:tag name="AS_TITLE" val="Aspose.Slides for .NET Standard 2.0"/>
  <p:tag name="AS_VERSION" val="23.1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mangoboard.net</Company>
  <PresentationFormat>On-screen Show (16:9)</PresentationFormat>
  <Paragraphs>101</Paragraphs>
  <Slides>17</Slides>
  <Notes>17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baseType="lpstr" size="23">
      <vt:lpstr>Arial</vt:lpstr>
      <vt:lpstr>Calibri Light</vt:lpstr>
      <vt:lpstr>Calibri</vt:lpstr>
      <vt:lpstr>D2108bitB</vt:lpstr>
      <vt:lpstr>D2108bitR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23.1200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확통8조</dc:title>
  <dc:creator>mangoboard.net_38256891</dc:creator>
  <cp:lastModifiedBy>mangoboard.net_38256891</cp:lastModifiedBy>
  <cp:revision>1</cp:revision>
  <dcterms:created xsi:type="dcterms:W3CDTF">2024-05-19T11:07:16Z</dcterms:created>
  <dcterms:modified xsi:type="dcterms:W3CDTF">2024-05-19T11:07:48Z</dcterms:modified>
  <dc:subject>Presentation</dc:subject>
</cp:coreProperties>
</file>